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svg" ContentType="image/svg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sldIdLst>
    <p:sldId id="256" r:id="rId5"/>
    <p:sldId id="257" r:id="rId6"/>
    <p:sldId id="258" r:id="rId7"/>
    <p:sldId id="288" r:id="rId8"/>
    <p:sldId id="283" r:id="rId9"/>
    <p:sldId id="284" r:id="rId10"/>
    <p:sldId id="285" r:id="rId11"/>
    <p:sldId id="286" r:id="rId12"/>
    <p:sldId id="287" r:id="rId13"/>
    <p:sldId id="289" r:id="rId14"/>
    <p:sldId id="291" r:id="rId15"/>
    <p:sldId id="290" r:id="rId16"/>
    <p:sldId id="26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6EEAD"/>
    <a:srgbClr val="A7FDFF"/>
    <a:srgbClr val="C3DBB9"/>
    <a:srgbClr val="A4F0D1"/>
    <a:srgbClr val="B1E3D0"/>
    <a:srgbClr val="000000"/>
    <a:srgbClr val="70AD47"/>
    <a:srgbClr val="FFD347"/>
    <a:srgbClr val="15142A"/>
    <a:srgbClr val="FAED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47" autoAdjust="0"/>
    <p:restoredTop sz="84946" autoAdjust="0"/>
  </p:normalViewPr>
  <p:slideViewPr>
    <p:cSldViewPr snapToGrid="0">
      <p:cViewPr varScale="1">
        <p:scale>
          <a:sx n="58" d="100"/>
          <a:sy n="58" d="100"/>
        </p:scale>
        <p:origin x="1176" y="2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9/8/2021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 smtClean="0">
              <a:latin typeface="Calibri" panose="020F0502020204030204" pitchFamily="34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17374334-08D4-4C7C-BB79-92B4B6E20123}" type="slidenum">
              <a:rPr lang="en-US" altLang="vi-VN">
                <a:latin typeface="Calibri" panose="020F0502020204030204" pitchFamily="34" charset="0"/>
              </a:rPr>
              <a:pPr eaLnBrk="1" hangingPunct="1"/>
              <a:t>11</a:t>
            </a:fld>
            <a:endParaRPr lang="en-US" altLang="vi-VN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230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9/8/2021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2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2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13" Type="http://schemas.openxmlformats.org/officeDocument/2006/relationships/image" Target="../media/image20.wmf"/><Relationship Id="rId3" Type="http://schemas.openxmlformats.org/officeDocument/2006/relationships/image" Target="../media/image9.png"/><Relationship Id="rId7" Type="http://schemas.openxmlformats.org/officeDocument/2006/relationships/image" Target="../media/image17.wmf"/><Relationship Id="rId12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9.wmf"/><Relationship Id="rId5" Type="http://schemas.openxmlformats.org/officeDocument/2006/relationships/image" Target="../media/image16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2577226"/>
            <a:ext cx="11952372" cy="1417123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nl-NL" sz="6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TẬP HỢP CÁC SỐ TỰ NHIÊN</a:t>
            </a:r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962738" y="1988248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8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Tiết 3, § 2.</a:t>
            </a:r>
            <a:endParaRPr lang="en-US" sz="48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7045" name="Rectangle 5"/>
          <p:cNvSpPr>
            <a:spLocks noChangeArrowheads="1"/>
          </p:cNvSpPr>
          <p:nvPr/>
        </p:nvSpPr>
        <p:spPr bwMode="auto">
          <a:xfrm>
            <a:off x="1844297" y="594102"/>
            <a:ext cx="7868195" cy="523220"/>
          </a:xfrm>
          <a:prstGeom prst="rect">
            <a:avLst/>
          </a:prstGeom>
          <a:solidFill>
            <a:srgbClr val="FFC000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Cách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viết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theo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hệ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thập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phân</a:t>
            </a: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84881" y="1999280"/>
            <a:ext cx="9856922" cy="954107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+)                                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               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  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467529" y="2034385"/>
          <a:ext cx="558800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7" name="Equation" r:id="rId3" imgW="558720" imgH="368280" progId="Equation.DSMT4">
                  <p:embed/>
                </p:oleObj>
              </mc:Choice>
              <mc:Fallback>
                <p:oleObj name="Equation" r:id="rId3" imgW="558720" imgH="368280" progId="Equation.DSMT4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67529" y="2034385"/>
                        <a:ext cx="558800" cy="368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7175178" y="2083676"/>
          <a:ext cx="1003300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8" name="Equation" r:id="rId5" imgW="1002960" imgH="393480" progId="Equation.DSMT4">
                  <p:embed/>
                </p:oleObj>
              </mc:Choice>
              <mc:Fallback>
                <p:oleObj name="Equation" r:id="rId5" imgW="1002960" imgH="393480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178" y="2083676"/>
                        <a:ext cx="1003300" cy="39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1053884" y="2975682"/>
            <a:ext cx="9903418" cy="738664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+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tương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với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7050" name="Object 10"/>
          <p:cNvGraphicFramePr>
            <a:graphicFrameLocks noChangeAspect="1"/>
          </p:cNvGraphicFramePr>
          <p:nvPr/>
        </p:nvGraphicFramePr>
        <p:xfrm>
          <a:off x="1751760" y="1952787"/>
          <a:ext cx="4013200" cy="61820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059" name="Equation" r:id="rId7" imgW="1511300" imgH="241300" progId="Equation.DSMT4">
                  <p:embed/>
                </p:oleObj>
              </mc:Choice>
              <mc:Fallback>
                <p:oleObj name="Equation" r:id="rId7" imgW="1511300" imgH="241300" progId="Equation.DSMT4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1760" y="1952787"/>
                        <a:ext cx="4013200" cy="61820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4">
            <a:extLst/>
          </p:cNvPr>
          <p:cNvSpPr/>
          <p:nvPr/>
        </p:nvSpPr>
        <p:spPr>
          <a:xfrm>
            <a:off x="36513" y="55563"/>
            <a:ext cx="5716587" cy="493712"/>
          </a:xfrm>
          <a:prstGeom prst="roundRect">
            <a:avLst/>
          </a:prstGeom>
          <a:solidFill>
            <a:srgbClr val="1F4E7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LUYỆN TẬP</a:t>
            </a:r>
          </a:p>
        </p:txBody>
      </p:sp>
      <p:sp>
        <p:nvSpPr>
          <p:cNvPr id="10243" name="TextBox 26"/>
          <p:cNvSpPr txBox="1">
            <a:spLocks noChangeArrowheads="1"/>
          </p:cNvSpPr>
          <p:nvPr/>
        </p:nvSpPr>
        <p:spPr bwMode="auto">
          <a:xfrm>
            <a:off x="1117982" y="1550126"/>
            <a:ext cx="10136188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1001">
            <a:schemeClr val="lt1"/>
          </a:fillRef>
          <a:effectRef idx="0">
            <a:scrgbClr r="0" g="0" b="0"/>
          </a:effectRef>
          <a:fontRef idx="major"/>
        </p:style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3200" b="1" dirty="0" err="1">
                <a:solidFill>
                  <a:srgbClr val="FF0000"/>
                </a:solidFill>
              </a:rPr>
              <a:t>Các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em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hãy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thực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hiện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các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yêu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cầu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sau</a:t>
            </a:r>
            <a:r>
              <a:rPr lang="en-US" sz="3200" b="1" dirty="0">
                <a:solidFill>
                  <a:srgbClr val="FF0000"/>
                </a:solidFill>
              </a:rPr>
              <a:t>:</a:t>
            </a:r>
          </a:p>
          <a:p>
            <a:pPr>
              <a:lnSpc>
                <a:spcPct val="150000"/>
              </a:lnSpc>
              <a:defRPr/>
            </a:pPr>
            <a:r>
              <a:rPr lang="vi-VN" sz="3200" dirty="0">
                <a:solidFill>
                  <a:srgbClr val="4219EF"/>
                </a:solidFill>
              </a:rPr>
              <a:t>-</a:t>
            </a:r>
            <a:r>
              <a:rPr lang="en-US" sz="3200" dirty="0">
                <a:solidFill>
                  <a:srgbClr val="4219EF"/>
                </a:solidFill>
              </a:rPr>
              <a:t> </a:t>
            </a:r>
            <a:r>
              <a:rPr lang="en-US" sz="3200" dirty="0" err="1">
                <a:solidFill>
                  <a:srgbClr val="4219EF"/>
                </a:solidFill>
              </a:rPr>
              <a:t>Viết</a:t>
            </a:r>
            <a:r>
              <a:rPr lang="en-US" sz="3200" dirty="0">
                <a:solidFill>
                  <a:srgbClr val="4219EF"/>
                </a:solidFill>
              </a:rPr>
              <a:t> </a:t>
            </a:r>
            <a:r>
              <a:rPr lang="en-US" sz="3200" dirty="0" err="1">
                <a:solidFill>
                  <a:srgbClr val="4219EF"/>
                </a:solidFill>
              </a:rPr>
              <a:t>tập</a:t>
            </a:r>
            <a:r>
              <a:rPr lang="en-US" sz="3200" dirty="0">
                <a:solidFill>
                  <a:srgbClr val="4219EF"/>
                </a:solidFill>
              </a:rPr>
              <a:t> </a:t>
            </a:r>
            <a:r>
              <a:rPr lang="en-US" sz="3200" dirty="0" err="1">
                <a:solidFill>
                  <a:srgbClr val="4219EF"/>
                </a:solidFill>
              </a:rPr>
              <a:t>hợp</a:t>
            </a:r>
            <a:r>
              <a:rPr lang="en-US" sz="3200" dirty="0">
                <a:solidFill>
                  <a:srgbClr val="4219EF"/>
                </a:solidFill>
              </a:rPr>
              <a:t> </a:t>
            </a:r>
            <a:r>
              <a:rPr lang="en-US" sz="3200" dirty="0" err="1">
                <a:solidFill>
                  <a:srgbClr val="4219EF"/>
                </a:solidFill>
              </a:rPr>
              <a:t>số</a:t>
            </a:r>
            <a:r>
              <a:rPr lang="en-US" sz="3200" dirty="0">
                <a:solidFill>
                  <a:srgbClr val="4219EF"/>
                </a:solidFill>
              </a:rPr>
              <a:t> </a:t>
            </a:r>
            <a:r>
              <a:rPr lang="en-US" sz="3200" dirty="0" err="1">
                <a:solidFill>
                  <a:srgbClr val="4219EF"/>
                </a:solidFill>
              </a:rPr>
              <a:t>tự</a:t>
            </a:r>
            <a:r>
              <a:rPr lang="en-US" sz="3200" dirty="0">
                <a:solidFill>
                  <a:srgbClr val="4219EF"/>
                </a:solidFill>
              </a:rPr>
              <a:t> </a:t>
            </a:r>
            <a:r>
              <a:rPr lang="en-US" sz="3200" dirty="0" err="1">
                <a:solidFill>
                  <a:srgbClr val="4219EF"/>
                </a:solidFill>
              </a:rPr>
              <a:t>nhiên</a:t>
            </a:r>
            <a:r>
              <a:rPr lang="en-US" sz="3200" dirty="0">
                <a:solidFill>
                  <a:srgbClr val="4219EF"/>
                </a:solidFill>
              </a:rPr>
              <a:t>, </a:t>
            </a:r>
            <a:r>
              <a:rPr lang="en-US" sz="3200" dirty="0" err="1">
                <a:solidFill>
                  <a:srgbClr val="4219EF"/>
                </a:solidFill>
              </a:rPr>
              <a:t>tập</a:t>
            </a:r>
            <a:r>
              <a:rPr lang="en-US" sz="3200" dirty="0">
                <a:solidFill>
                  <a:srgbClr val="4219EF"/>
                </a:solidFill>
              </a:rPr>
              <a:t> </a:t>
            </a:r>
            <a:r>
              <a:rPr lang="en-US" sz="3200" dirty="0" err="1">
                <a:solidFill>
                  <a:srgbClr val="4219EF"/>
                </a:solidFill>
              </a:rPr>
              <a:t>hợp</a:t>
            </a:r>
            <a:r>
              <a:rPr lang="en-US" sz="3200" dirty="0">
                <a:solidFill>
                  <a:srgbClr val="4219EF"/>
                </a:solidFill>
              </a:rPr>
              <a:t> </a:t>
            </a:r>
            <a:r>
              <a:rPr lang="en-US" sz="3200" dirty="0" err="1">
                <a:solidFill>
                  <a:srgbClr val="4219EF"/>
                </a:solidFill>
              </a:rPr>
              <a:t>số</a:t>
            </a:r>
            <a:r>
              <a:rPr lang="en-US" sz="3200" dirty="0">
                <a:solidFill>
                  <a:srgbClr val="4219EF"/>
                </a:solidFill>
              </a:rPr>
              <a:t> </a:t>
            </a:r>
            <a:r>
              <a:rPr lang="en-US" sz="3200" dirty="0" err="1">
                <a:solidFill>
                  <a:srgbClr val="4219EF"/>
                </a:solidFill>
              </a:rPr>
              <a:t>tự</a:t>
            </a:r>
            <a:r>
              <a:rPr lang="en-US" sz="3200" dirty="0">
                <a:solidFill>
                  <a:srgbClr val="4219EF"/>
                </a:solidFill>
              </a:rPr>
              <a:t> </a:t>
            </a:r>
            <a:r>
              <a:rPr lang="en-US" sz="3200" dirty="0" err="1">
                <a:solidFill>
                  <a:srgbClr val="4219EF"/>
                </a:solidFill>
              </a:rPr>
              <a:t>nhiên</a:t>
            </a:r>
            <a:r>
              <a:rPr lang="en-US" sz="3200" dirty="0">
                <a:solidFill>
                  <a:srgbClr val="4219EF"/>
                </a:solidFill>
              </a:rPr>
              <a:t> </a:t>
            </a:r>
            <a:r>
              <a:rPr lang="en-US" sz="3200" dirty="0" err="1">
                <a:solidFill>
                  <a:srgbClr val="4219EF"/>
                </a:solidFill>
              </a:rPr>
              <a:t>khác</a:t>
            </a:r>
            <a:r>
              <a:rPr lang="en-US" sz="3200" dirty="0">
                <a:solidFill>
                  <a:srgbClr val="4219EF"/>
                </a:solidFill>
              </a:rPr>
              <a:t> 0.</a:t>
            </a:r>
          </a:p>
          <a:p>
            <a:pPr>
              <a:lnSpc>
                <a:spcPct val="150000"/>
              </a:lnSpc>
              <a:defRPr/>
            </a:pPr>
            <a:r>
              <a:rPr lang="vi-VN" sz="3200" dirty="0">
                <a:solidFill>
                  <a:srgbClr val="4219EF"/>
                </a:solidFill>
              </a:rPr>
              <a:t>- </a:t>
            </a:r>
            <a:r>
              <a:rPr lang="en-US" sz="3200" dirty="0">
                <a:solidFill>
                  <a:srgbClr val="4219EF"/>
                </a:solidFill>
              </a:rPr>
              <a:t>Cho </a:t>
            </a:r>
            <a:r>
              <a:rPr lang="en-US" sz="3200" dirty="0" err="1">
                <a:solidFill>
                  <a:srgbClr val="4219EF"/>
                </a:solidFill>
              </a:rPr>
              <a:t>biết</a:t>
            </a:r>
            <a:r>
              <a:rPr lang="en-US" sz="3200" dirty="0">
                <a:solidFill>
                  <a:srgbClr val="4219EF"/>
                </a:solidFill>
              </a:rPr>
              <a:t> </a:t>
            </a:r>
            <a:r>
              <a:rPr lang="en-US" sz="3200" dirty="0" err="1">
                <a:solidFill>
                  <a:srgbClr val="4219EF"/>
                </a:solidFill>
              </a:rPr>
              <a:t>cách</a:t>
            </a:r>
            <a:r>
              <a:rPr lang="en-US" sz="3200" dirty="0">
                <a:solidFill>
                  <a:srgbClr val="4219EF"/>
                </a:solidFill>
              </a:rPr>
              <a:t> </a:t>
            </a:r>
            <a:r>
              <a:rPr lang="en-US" sz="3200" dirty="0" err="1">
                <a:solidFill>
                  <a:srgbClr val="4219EF"/>
                </a:solidFill>
              </a:rPr>
              <a:t>viết</a:t>
            </a:r>
            <a:r>
              <a:rPr lang="en-US" sz="3200" dirty="0">
                <a:solidFill>
                  <a:srgbClr val="4219EF"/>
                </a:solidFill>
              </a:rPr>
              <a:t> </a:t>
            </a:r>
            <a:r>
              <a:rPr lang="en-US" sz="3200" dirty="0" err="1">
                <a:solidFill>
                  <a:srgbClr val="4219EF"/>
                </a:solidFill>
              </a:rPr>
              <a:t>số</a:t>
            </a:r>
            <a:r>
              <a:rPr lang="en-US" sz="3200" dirty="0">
                <a:solidFill>
                  <a:srgbClr val="4219EF"/>
                </a:solidFill>
              </a:rPr>
              <a:t> </a:t>
            </a:r>
            <a:r>
              <a:rPr lang="en-US" sz="3200" dirty="0" err="1">
                <a:solidFill>
                  <a:srgbClr val="4219EF"/>
                </a:solidFill>
              </a:rPr>
              <a:t>tự</a:t>
            </a:r>
            <a:r>
              <a:rPr lang="en-US" sz="3200" dirty="0">
                <a:solidFill>
                  <a:srgbClr val="4219EF"/>
                </a:solidFill>
              </a:rPr>
              <a:t> </a:t>
            </a:r>
            <a:r>
              <a:rPr lang="en-US" sz="3200" dirty="0" err="1">
                <a:solidFill>
                  <a:srgbClr val="4219EF"/>
                </a:solidFill>
              </a:rPr>
              <a:t>nhiên</a:t>
            </a:r>
            <a:r>
              <a:rPr lang="en-US" sz="3200" dirty="0">
                <a:solidFill>
                  <a:srgbClr val="4219EF"/>
                </a:solidFill>
              </a:rPr>
              <a:t> </a:t>
            </a:r>
            <a:r>
              <a:rPr lang="en-US" sz="3200" dirty="0" err="1">
                <a:solidFill>
                  <a:srgbClr val="4219EF"/>
                </a:solidFill>
              </a:rPr>
              <a:t>theo</a:t>
            </a:r>
            <a:r>
              <a:rPr lang="en-US" sz="3200" dirty="0">
                <a:solidFill>
                  <a:srgbClr val="4219EF"/>
                </a:solidFill>
              </a:rPr>
              <a:t> </a:t>
            </a:r>
            <a:r>
              <a:rPr lang="en-US" sz="3200" dirty="0" err="1">
                <a:solidFill>
                  <a:srgbClr val="4219EF"/>
                </a:solidFill>
              </a:rPr>
              <a:t>hệ</a:t>
            </a:r>
            <a:r>
              <a:rPr lang="en-US" sz="3200" dirty="0">
                <a:solidFill>
                  <a:srgbClr val="4219EF"/>
                </a:solidFill>
              </a:rPr>
              <a:t> </a:t>
            </a:r>
            <a:r>
              <a:rPr lang="en-US" sz="3200" dirty="0" err="1">
                <a:solidFill>
                  <a:srgbClr val="4219EF"/>
                </a:solidFill>
              </a:rPr>
              <a:t>thập</a:t>
            </a:r>
            <a:r>
              <a:rPr lang="en-US" sz="3200" dirty="0">
                <a:solidFill>
                  <a:srgbClr val="4219EF"/>
                </a:solidFill>
              </a:rPr>
              <a:t> </a:t>
            </a:r>
            <a:r>
              <a:rPr lang="en-US" sz="3200" dirty="0" err="1" smtClean="0">
                <a:solidFill>
                  <a:srgbClr val="4219EF"/>
                </a:solidFill>
              </a:rPr>
              <a:t>phân</a:t>
            </a:r>
            <a:endParaRPr lang="en-US" sz="3200" dirty="0">
              <a:solidFill>
                <a:srgbClr val="4219EF"/>
              </a:solidFill>
            </a:endParaRPr>
          </a:p>
        </p:txBody>
      </p:sp>
      <p:pic>
        <p:nvPicPr>
          <p:cNvPr id="410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13" y="850900"/>
            <a:ext cx="11953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148938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225504" y="328207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36189" y="1751308"/>
            <a:ext cx="790413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SGK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vở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ghi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1, 2, 3 /SGK/ </a:t>
            </a:r>
            <a:r>
              <a:rPr lang="en-US" sz="3200" b="1" dirty="0" err="1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trang</a:t>
            </a:r>
            <a:r>
              <a:rPr lang="en-US" sz="3200" b="1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 12; 13.</a:t>
            </a:r>
            <a:endParaRPr lang="en-US" sz="3200" b="1" dirty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MỞ ĐẦU</a:t>
            </a:r>
            <a:endParaRPr lang="en-US" sz="2800">
              <a:solidFill>
                <a:srgbClr val="C55A1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12924" y="5444914"/>
            <a:ext cx="10321870" cy="954107"/>
          </a:xfrm>
          <a:prstGeom prst="rect">
            <a:avLst/>
          </a:prstGeom>
          <a:solidFill>
            <a:srgbClr val="FFD347"/>
          </a:solidFill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Arial" pitchFamily="34" charset="0"/>
                <a:cs typeface="Arial" pitchFamily="34" charset="0"/>
              </a:rPr>
              <a:t>Các con 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ố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vừa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nêu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Bài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hôm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nay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sẽ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tìm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về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“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”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918" y="1107324"/>
            <a:ext cx="8410575" cy="3933825"/>
          </a:xfrm>
          <a:prstGeom prst="rect">
            <a:avLst/>
          </a:prstGeom>
        </p:spPr>
      </p:pic>
      <p:sp>
        <p:nvSpPr>
          <p:cNvPr id="4" name="Cloud 3"/>
          <p:cNvSpPr/>
          <p:nvPr/>
        </p:nvSpPr>
        <p:spPr>
          <a:xfrm>
            <a:off x="8780443" y="112593"/>
            <a:ext cx="3855904" cy="313766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</a:rPr>
              <a:t>Hãy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đọc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dân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số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của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các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tỉnh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và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cho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biết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tỉnh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nào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có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số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dân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nhiều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nhất</a:t>
            </a:r>
            <a:r>
              <a:rPr lang="en-US" sz="2400" b="1" dirty="0" smtClean="0">
                <a:solidFill>
                  <a:schemeClr val="bg1"/>
                </a:solidFill>
              </a:rPr>
              <a:t>, </a:t>
            </a:r>
            <a:r>
              <a:rPr lang="en-US" sz="2400" b="1" dirty="0" err="1" smtClean="0">
                <a:solidFill>
                  <a:schemeClr val="bg1"/>
                </a:solidFill>
              </a:rPr>
              <a:t>ít</a:t>
            </a:r>
            <a:r>
              <a:rPr lang="en-US" sz="2400" b="1" dirty="0" smtClean="0">
                <a:solidFill>
                  <a:schemeClr val="bg1"/>
                </a:solidFill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</a:rPr>
              <a:t>nhất</a:t>
            </a:r>
            <a:r>
              <a:rPr lang="en-US" sz="2400" b="1" dirty="0" smtClean="0">
                <a:solidFill>
                  <a:schemeClr val="bg1"/>
                </a:solidFill>
              </a:rPr>
              <a:t>?</a:t>
            </a:r>
            <a:endParaRPr lang="vi-VN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:a16="http://schemas.microsoft.com/office/drawing/2014/main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74871" y="4471173"/>
            <a:ext cx="1987621" cy="2378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/>
          <p:nvPr/>
        </p:nvSpPr>
        <p:spPr>
          <a:xfrm>
            <a:off x="761959" y="1332468"/>
            <a:ext cx="10148422" cy="3539430"/>
          </a:xfrm>
          <a:prstGeom prst="rect">
            <a:avLst/>
          </a:prstGeom>
          <a:solidFill>
            <a:srgbClr val="A6EEAD"/>
          </a:solidFill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*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0, 1, 2, 3, 4, ...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kí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N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tức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        N 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endParaRPr lang="en-US" sz="3200" dirty="0"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*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hợp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0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kí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hiệu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N*  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tức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   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3200" dirty="0" smtClean="0">
                <a:latin typeface="Arial" pitchFamily="34" charset="0"/>
                <a:cs typeface="Arial" pitchFamily="34" charset="0"/>
              </a:rPr>
              <a:t>        N* =                           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655504" y="314377"/>
            <a:ext cx="957713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I. TẬP HỢP CÁC SỐ TỰ NHIÊN</a:t>
            </a:r>
            <a:endParaRPr lang="en-US" sz="2800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N*</a:t>
            </a:r>
            <a:endParaRPr lang="en-US" sz="2800" dirty="0" smtClean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28047" y="2319349"/>
            <a:ext cx="4187416" cy="65517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3747" y="4167749"/>
            <a:ext cx="3309228" cy="72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1" name="Rectangle 3"/>
          <p:cNvSpPr>
            <a:spLocks noChangeArrowheads="1"/>
          </p:cNvSpPr>
          <p:nvPr/>
        </p:nvSpPr>
        <p:spPr bwMode="auto">
          <a:xfrm>
            <a:off x="681924" y="464877"/>
            <a:ext cx="9949913" cy="2031325"/>
          </a:xfrm>
          <a:prstGeom prst="rect">
            <a:avLst/>
          </a:prstGeom>
          <a:solidFill>
            <a:srgbClr val="A7FD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Luyện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tập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1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Phát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biểu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nào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đây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là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đúng</a:t>
            </a:r>
            <a:r>
              <a:rPr lang="en-US" sz="2800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?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a)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Nếu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       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thì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       </a:t>
            </a:r>
          </a:p>
          <a:p>
            <a:pPr marL="0" marR="0" lvl="0" indent="0" algn="l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b)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Nếu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thì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286250"/>
            <a:ext cx="2857500" cy="2571750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Rectangle 1"/>
              <p:cNvSpPr/>
              <p:nvPr/>
            </p:nvSpPr>
            <p:spPr>
              <a:xfrm>
                <a:off x="2262752" y="1244633"/>
                <a:ext cx="132478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3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vi-VN" sz="3200" i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vi-VN" sz="32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vi-VN" sz="3200" dirty="0"/>
              </a:p>
            </p:txBody>
          </p:sp>
        </mc:Choice>
        <mc:Fallback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2752" y="1244633"/>
                <a:ext cx="1324786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14"/>
              <p:cNvSpPr/>
              <p:nvPr/>
            </p:nvSpPr>
            <p:spPr>
              <a:xfrm>
                <a:off x="4436009" y="1817720"/>
                <a:ext cx="1324786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vi-VN" sz="3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vi-VN" sz="3200" i="0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vi-VN" sz="3200" i="1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vi-VN" sz="3200" dirty="0"/>
              </a:p>
            </p:txBody>
          </p:sp>
        </mc:Choice>
        <mc:Fallback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6009" y="1817720"/>
                <a:ext cx="1324786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4457874" y="1244633"/>
                <a:ext cx="172258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vi-VN" sz="2800" i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vi-VN" sz="28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vi-VN" sz="2800" dirty="0" smtClean="0"/>
                  <a:t>*</a:t>
                </a:r>
                <a:endParaRPr lang="vi-VN" sz="2800" dirty="0"/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7874" y="1244633"/>
                <a:ext cx="1722589" cy="523220"/>
              </a:xfrm>
              <a:prstGeom prst="rect">
                <a:avLst/>
              </a:prstGeom>
              <a:blipFill>
                <a:blip r:embed="rId5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angle 21"/>
              <p:cNvSpPr/>
              <p:nvPr/>
            </p:nvSpPr>
            <p:spPr>
              <a:xfrm>
                <a:off x="2395884" y="1901195"/>
                <a:ext cx="172258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vi-VN" sz="28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vi-VN" sz="2800" i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vi-VN" sz="2800" i="1"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vi-VN" sz="2800" dirty="0" smtClean="0"/>
                  <a:t>*</a:t>
                </a:r>
                <a:endParaRPr lang="vi-VN" sz="2800" dirty="0"/>
              </a:p>
            </p:txBody>
          </p:sp>
        </mc:Choice>
        <mc:Fallback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5884" y="1901195"/>
                <a:ext cx="1722589" cy="523220"/>
              </a:xfrm>
              <a:prstGeom prst="rect">
                <a:avLst/>
              </a:prstGeom>
              <a:blipFill>
                <a:blip r:embed="rId6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val 3"/>
          <p:cNvSpPr/>
          <p:nvPr/>
        </p:nvSpPr>
        <p:spPr>
          <a:xfrm>
            <a:off x="863448" y="1865301"/>
            <a:ext cx="594910" cy="595007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57938" y="418454"/>
            <a:ext cx="86480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vi-VN" sz="2800" b="1" dirty="0" smtClean="0">
                <a:latin typeface="Arial" pitchFamily="34" charset="0"/>
                <a:cs typeface="Arial" pitchFamily="34" charset="0"/>
              </a:rPr>
              <a:t>Cách đọc và viết số tự nhiên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71960" y="1193369"/>
            <a:ext cx="10910806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12 123 452.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tư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nghìn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sáu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0965" y="2169769"/>
            <a:ext cx="10926303" cy="738664"/>
          </a:xfrm>
          <a:prstGeom prst="rect">
            <a:avLst/>
          </a:prstGeom>
          <a:solidFill>
            <a:srgbClr val="A7FD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2.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71 219 367; 1 153 692 305. 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6460" y="2836198"/>
            <a:ext cx="10864312" cy="1384995"/>
          </a:xfrm>
          <a:prstGeom prst="rect">
            <a:avLst/>
          </a:prstGeom>
          <a:solidFill>
            <a:srgbClr val="A7FDFF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Luyện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u="sng" dirty="0" err="1" smtClean="0">
                <a:latin typeface="Arial" pitchFamily="34" charset="0"/>
                <a:cs typeface="Arial" pitchFamily="34" charset="0"/>
              </a:rPr>
              <a:t>tập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 3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tỉ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chín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triệu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sáu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nghìn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mười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bảy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9451" y="4804475"/>
            <a:ext cx="93299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u="sng" dirty="0" err="1" smtClean="0">
                <a:latin typeface="Arial" pitchFamily="34" charset="0"/>
                <a:cs typeface="Arial" pitchFamily="34" charset="0"/>
              </a:rPr>
              <a:t>Chú</a:t>
            </a:r>
            <a:r>
              <a:rPr lang="en-US" sz="2800" i="1" u="sng" dirty="0" smtClean="0">
                <a:latin typeface="Arial" pitchFamily="34" charset="0"/>
                <a:cs typeface="Arial" pitchFamily="34" charset="0"/>
              </a:rPr>
              <a:t> ý: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bốn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trở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lên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người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ta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thường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tách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riêng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từng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nhóm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ba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kể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cho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dễ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 smtClean="0">
                <a:latin typeface="Arial" pitchFamily="34" charset="0"/>
                <a:cs typeface="Arial" pitchFamily="34" charset="0"/>
              </a:rPr>
              <a:t>đọc</a:t>
            </a:r>
            <a:r>
              <a:rPr lang="en-US" sz="2800" i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i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10" grpId="0" animBg="1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88936" y="340963"/>
            <a:ext cx="93919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tia</a:t>
            </a:r>
            <a:r>
              <a:rPr lang="en-US" sz="2800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en-US" sz="2800" b="1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9417" y="929898"/>
            <a:ext cx="59203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Biểu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diễn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782800" y="1618077"/>
            <a:ext cx="10093747" cy="2246769"/>
          </a:xfrm>
          <a:prstGeom prst="rect">
            <a:avLst/>
          </a:prstGeom>
          <a:solidFill>
            <a:srgbClr val="A6EEAD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Các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được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biểu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diễn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Mỗi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tự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nhiên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ứng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với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một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điểm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trên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tia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9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pic>
        <p:nvPicPr>
          <p:cNvPr id="11" name="Picture 10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4291" y="2503816"/>
            <a:ext cx="5941017" cy="1308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29898" y="495946"/>
            <a:ext cx="101513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Cấu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tạo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b="1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b="1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177906" y="3729972"/>
          <a:ext cx="9949876" cy="2019883"/>
        </p:xfrm>
        <a:graphic>
          <a:graphicData uri="http://schemas.openxmlformats.org/drawingml/2006/table">
            <a:tbl>
              <a:tblPr/>
              <a:tblGrid>
                <a:gridCol w="24874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74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74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74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9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chục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 số hàng đơn vị</a:t>
                      </a:r>
                      <a:endParaRPr lang="en-US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953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5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3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177871" y="1332854"/>
            <a:ext cx="5873858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Cho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 966; 953.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177872" y="1828804"/>
            <a:ext cx="9934414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Xác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định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đơn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chục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hàng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trăm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của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1175322" y="3727388"/>
          <a:ext cx="9952460" cy="2019883"/>
        </p:xfrm>
        <a:graphic>
          <a:graphicData uri="http://schemas.openxmlformats.org/drawingml/2006/table">
            <a:tbl>
              <a:tblPr/>
              <a:tblGrid>
                <a:gridCol w="24881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81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81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881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00994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trăm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số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hàng</a:t>
                      </a:r>
                      <a:r>
                        <a:rPr lang="en-US" sz="2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2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chục</a:t>
                      </a:r>
                      <a:endParaRPr lang="en-US" sz="2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Chữ số hàng đơn vị</a:t>
                      </a:r>
                      <a:endParaRPr lang="en-US" sz="2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966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97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800" dirty="0" smtClean="0">
                          <a:solidFill>
                            <a:srgbClr val="FF0000"/>
                          </a:solidFill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953</a:t>
                      </a: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rgbClr val="FF0000"/>
                        </a:solidFill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1177885" y="2805199"/>
            <a:ext cx="9965396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953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thành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tổng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theo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mẫu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966 = 900 + 60 + 6 = 9 x 100 + 6 x 10 +6</a:t>
            </a:r>
          </a:p>
        </p:txBody>
      </p:sp>
      <p:sp>
        <p:nvSpPr>
          <p:cNvPr id="82954" name="Rectangle 10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2953" name="Object 9"/>
          <p:cNvGraphicFramePr>
            <a:graphicFrameLocks noChangeAspect="1"/>
          </p:cNvGraphicFramePr>
          <p:nvPr/>
        </p:nvGraphicFramePr>
        <p:xfrm>
          <a:off x="3533614" y="4215533"/>
          <a:ext cx="5362413" cy="16863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6" name="Equation" r:id="rId3" imgW="1713756" imgH="495085" progId="Equation.DSMT4">
                  <p:embed/>
                </p:oleObj>
              </mc:Choice>
              <mc:Fallback>
                <p:oleObj name="Equation" r:id="rId3" imgW="1713756" imgH="495085" progId="Equation.DSMT4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33614" y="4215533"/>
                        <a:ext cx="5362413" cy="168637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1" name="Group 20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2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82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6" grpId="1" animBg="1"/>
      <p:bldP spid="1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3437" y="604434"/>
            <a:ext cx="10445858" cy="3108543"/>
          </a:xfrm>
          <a:prstGeom prst="rect">
            <a:avLst/>
          </a:prstGeom>
          <a:solidFill>
            <a:srgbClr val="A6EEAD"/>
          </a:solidFill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hệ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thập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phân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bởi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hay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được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dùng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là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0, 1, 2, 3, 4, 5, 6, 7 8, 9. </a:t>
            </a:r>
          </a:p>
          <a:p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một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gồm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hai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trở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lên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thì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đầu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tính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từ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trái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sang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phải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)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0</a:t>
            </a:r>
          </a:p>
          <a:p>
            <a:pPr>
              <a:lnSpc>
                <a:spcPct val="150000"/>
              </a:lnSpc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Trong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cách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viết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tự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nhiên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nhiều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mỗi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chữ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số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ở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những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vị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trí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có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giá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trị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khác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nhau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6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5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681924" y="821409"/>
            <a:ext cx="9949913" cy="1384995"/>
          </a:xfrm>
          <a:prstGeom prst="rect">
            <a:avLst/>
          </a:prstGeom>
          <a:solidFill>
            <a:srgbClr val="A7FD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Luyện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1" i="0" u="sng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tập</a:t>
            </a:r>
            <a:r>
              <a:rPr kumimoji="0" lang="en-US" sz="28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4</a:t>
            </a: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: </a:t>
            </a:r>
            <a:r>
              <a:rPr kumimoji="0" lang="en-US" sz="28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Viết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mỗi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số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sau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thành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tổng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theo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mẫu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ở </a:t>
            </a:r>
            <a:r>
              <a:rPr lang="en-US" sz="2800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V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í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2800" b="0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dụ</a:t>
            </a:r>
            <a:r>
              <a:rPr kumimoji="0" lang="en-US" sz="2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3: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  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63368"/>
            <a:ext cx="2216258" cy="1994632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3683000" y="1905000"/>
          <a:ext cx="914400" cy="336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0" name="Equation" r:id="rId4" imgW="914400" imgH="336960" progId="Equation.DSMT4">
                  <p:embed/>
                </p:oleObj>
              </mc:Choice>
              <mc:Fallback>
                <p:oleObj name="Equation" r:id="rId4" imgW="914400" imgH="336960" progId="Equation.DSMT4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1905000"/>
                        <a:ext cx="914400" cy="336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781300" y="1558925"/>
          <a:ext cx="3684588" cy="52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1" name="Equation" r:id="rId6" imgW="3327120" imgH="469800" progId="Equation.DSMT4">
                  <p:embed/>
                </p:oleObj>
              </mc:Choice>
              <mc:Fallback>
                <p:oleObj name="Equation" r:id="rId6" imgW="3327120" imgH="469800" progId="Equation.DSMT4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81300" y="1558925"/>
                        <a:ext cx="3684588" cy="520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6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5" name="Object 3"/>
          <p:cNvGraphicFramePr>
            <a:graphicFrameLocks noChangeAspect="1"/>
          </p:cNvGraphicFramePr>
          <p:nvPr/>
        </p:nvGraphicFramePr>
        <p:xfrm>
          <a:off x="628651" y="2410768"/>
          <a:ext cx="10034184" cy="704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2" name="Equation" r:id="rId8" imgW="5854680" imgH="482400" progId="Equation.DSMT4">
                  <p:embed/>
                </p:oleObj>
              </mc:Choice>
              <mc:Fallback>
                <p:oleObj name="Equation" r:id="rId8" imgW="5854680" imgH="482400" progId="Equation.DSMT4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1" y="2410768"/>
                        <a:ext cx="10034184" cy="70439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8" name="Rectangle 6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7" name="Object 5"/>
          <p:cNvGraphicFramePr>
            <a:graphicFrameLocks noChangeAspect="1"/>
          </p:cNvGraphicFramePr>
          <p:nvPr/>
        </p:nvGraphicFramePr>
        <p:xfrm>
          <a:off x="542440" y="3208148"/>
          <a:ext cx="8307091" cy="805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3" name="Equation" r:id="rId10" imgW="2298600" imgH="241200" progId="Equation.DSMT4">
                  <p:embed/>
                </p:oleObj>
              </mc:Choice>
              <mc:Fallback>
                <p:oleObj name="Equation" r:id="rId10" imgW="2298600" imgH="241200" progId="Equation.DSMT4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440" y="3208148"/>
                        <a:ext cx="8307091" cy="80591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0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4999" name="Object 7"/>
          <p:cNvGraphicFramePr>
            <a:graphicFrameLocks noChangeAspect="1"/>
          </p:cNvGraphicFramePr>
          <p:nvPr/>
        </p:nvGraphicFramePr>
        <p:xfrm>
          <a:off x="696939" y="4076053"/>
          <a:ext cx="8974003" cy="710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5014" name="Equation" r:id="rId12" imgW="3022560" imgH="241200" progId="Equation.DSMT4">
                  <p:embed/>
                </p:oleObj>
              </mc:Choice>
              <mc:Fallback>
                <p:oleObj name="Equation" r:id="rId12" imgW="3022560" imgH="241200" progId="Equation.DSMT4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939" y="4076053"/>
                        <a:ext cx="8974003" cy="71052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573438" y="2371239"/>
            <a:ext cx="106008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4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0096A91-93C8-4C7A-BF68-944591874A6D}">
  <ds:schemaRefs>
    <ds:schemaRef ds:uri="http://purl.org/dc/dcmitype/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purl.org/dc/elements/1.1/"/>
    <ds:schemaRef ds:uri="http://schemas.microsoft.com/office/2006/metadata/properties"/>
    <ds:schemaRef ds:uri="16c05727-aa75-4e4a-9b5f-8a80a1165891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1569</TotalTime>
  <Words>713</Words>
  <Application>Microsoft Office PowerPoint</Application>
  <PresentationFormat>Widescreen</PresentationFormat>
  <Paragraphs>86</Paragraphs>
  <Slides>13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Rockwell</vt:lpstr>
      <vt:lpstr>Tahoma</vt:lpstr>
      <vt:lpstr>Times New Roman</vt:lpstr>
      <vt:lpstr>Office Theme</vt:lpstr>
      <vt:lpstr>Equation</vt:lpstr>
      <vt:lpstr> TẬP HỢP CÁC SỐ TỰ NHIÊN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Admin</cp:lastModifiedBy>
  <cp:revision>59</cp:revision>
  <dcterms:created xsi:type="dcterms:W3CDTF">2021-06-07T13:44:30Z</dcterms:created>
  <dcterms:modified xsi:type="dcterms:W3CDTF">2021-09-08T15:36:18Z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